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1"/>
    <p:restoredTop sz="94615"/>
  </p:normalViewPr>
  <p:slideViewPr>
    <p:cSldViewPr snapToGrid="0">
      <p:cViewPr varScale="1">
        <p:scale>
          <a:sx n="106" d="100"/>
          <a:sy n="106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568B5-5168-B896-8193-A29232170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EB048-EDBB-94BB-7DD1-649362CCC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A782C-D26E-2BD9-2F8C-AE038263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E3EE-EED0-3846-B3A7-1D1288C07F46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D923C-6AAD-2EAD-8E4B-65E0E910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CBBBA-E064-9BA2-43AD-DF22974C9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71FC-1F2E-7045-B998-1AF19F97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2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D3708-C309-F861-BD4D-D7DEE33DB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253560-60CF-29ED-9409-56C44925D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0DC19-EC91-508E-F72D-2E7752CE3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E3EE-EED0-3846-B3A7-1D1288C07F46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78230-E69F-BEE2-E2F8-111401497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32B9D-3374-20C2-05E9-F67B9240D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71FC-1F2E-7045-B998-1AF19F97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6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5FBB32-EE18-C55B-6ADC-95A09A107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887F8-BD68-C5FE-D2D9-CF852CFA4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B61FD-2990-A5FE-DD0C-A4D3D171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E3EE-EED0-3846-B3A7-1D1288C07F46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907B8-72E7-6DBA-2E89-6E4BE750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9B45B-0F48-4AB1-A051-2C6152998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71FC-1F2E-7045-B998-1AF19F97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5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369D9-710D-EE4D-491F-DA1BA1D2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E8913-F649-9C0B-3301-F9675A857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896AE-E5B0-3F8A-D2AC-EE7321E3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E3EE-EED0-3846-B3A7-1D1288C07F46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FE89B-85A2-C363-DC14-0F0499B3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CC047-549D-0437-7978-2832B02F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71FC-1F2E-7045-B998-1AF19F97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0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725FC-8714-626D-BDC9-2B1F9CB3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26AD5-E8C0-3E33-ABB2-AF1388A4E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D8DFA-162C-4F38-3B29-F75C9CE2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E3EE-EED0-3846-B3A7-1D1288C07F46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33A2E-F3C5-8A0F-A13F-F97D92615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D1BE4-C7CA-F7C5-975D-F53F06874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71FC-1F2E-7045-B998-1AF19F97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6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8CDE8-384E-DB91-09E0-DD76BA7F6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41796-45B1-2BB9-CE78-4A4B3571E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39704-E0A9-57CB-5180-4D9F80C68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77F2E-BBEF-6914-8F1C-CE889D66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E3EE-EED0-3846-B3A7-1D1288C07F46}" type="datetimeFigureOut">
              <a:rPr lang="en-US" smtClean="0"/>
              <a:t>8/9/24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32A804-4463-DA45-ECB0-B56BA39A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908E7-A31E-2DEB-D33F-D002B41C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71FC-1F2E-7045-B998-1AF19F97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06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8A7BD-B8E3-2AEA-87A8-11829B2D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031F4-D85B-7FAE-D4A3-AC284470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904E8-8169-B2ED-A4E1-E815D43C6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440D7-BC49-F86F-E538-7A51FB460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8E55B6-B320-E9A9-6F49-C09B6637C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86247B-1DFD-7597-B506-508B50AD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E3EE-EED0-3846-B3A7-1D1288C07F46}" type="datetimeFigureOut">
              <a:rPr lang="en-US" smtClean="0"/>
              <a:t>8/9/24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6BC631-04F6-A840-99FB-F94AB3E7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BE8BED-A36E-B4E7-125F-B3E3DF7F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71FC-1F2E-7045-B998-1AF19F97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4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36EB9-A3C3-92BF-62AD-2EA26165F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C5E590-71DB-D432-7201-98B4C7C8D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E3EE-EED0-3846-B3A7-1D1288C07F46}" type="datetimeFigureOut">
              <a:rPr lang="en-US" smtClean="0"/>
              <a:t>8/9/24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C84AF-7CBE-EB9C-C719-3F461BA64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72206E-09AE-B171-A159-50D4D20E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71FC-1F2E-7045-B998-1AF19F97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2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AC18A-11B1-9133-E4CC-B0FD05D12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E3EE-EED0-3846-B3A7-1D1288C07F46}" type="datetimeFigureOut">
              <a:rPr lang="en-US" smtClean="0"/>
              <a:t>8/9/24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9CE2C3-DA9E-87D3-583B-87D7F2868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8371B-5041-9F31-903C-377F9DA6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71FC-1F2E-7045-B998-1AF19F97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0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84D4F-815A-A6B8-E3F2-9AB0000A4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EE11C-9CCC-C37D-88B6-F62E7966A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EDD76-8527-E868-560B-8091E827F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96C22-B129-0311-8AC8-41D8806C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E3EE-EED0-3846-B3A7-1D1288C07F46}" type="datetimeFigureOut">
              <a:rPr lang="en-US" smtClean="0"/>
              <a:t>8/9/24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CD36A-218C-3214-49E0-202E67EA6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8236D-8562-317C-0C61-F7655714F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71FC-1F2E-7045-B998-1AF19F97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2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094E-E85E-8514-8D35-841FD5FBC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7DAC87-DA07-8E8A-977E-ECF3F7F95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95158-644F-A9DC-54F2-A593632AC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F171B-DAF6-EB11-4A82-E853FDC0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E3EE-EED0-3846-B3A7-1D1288C07F46}" type="datetimeFigureOut">
              <a:rPr lang="en-US" smtClean="0"/>
              <a:t>8/9/24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62628-8D73-C260-2C18-21D8246C4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E066E-5A7D-F433-0165-B79D0607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71FC-1F2E-7045-B998-1AF19F97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0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F2CBE5-51B1-4621-97B0-05893A7F4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7C99D-6921-18D1-86C3-242EFFD9B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8958E-F39A-5414-EF1C-047122A50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3DE3EE-EED0-3846-B3A7-1D1288C07F46}" type="datetimeFigureOut">
              <a:rPr lang="en-US" smtClean="0"/>
              <a:t>8/9/24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28697-7187-6CC7-B474-C3BC1B2E1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236B4-3A86-535A-BC54-B4533BEF5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6071FC-1F2E-7045-B998-1AF19F976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8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ypes of Artificial Intelligence That You Should Know in 2024">
            <a:extLst>
              <a:ext uri="{FF2B5EF4-FFF2-40B4-BE49-F238E27FC236}">
                <a16:creationId xmlns:a16="http://schemas.microsoft.com/office/drawing/2014/main" id="{B5A7584B-9203-51BB-6D90-7940BA115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0C0241-CBA9-147D-C2CD-EB06DEFF6C11}"/>
              </a:ext>
            </a:extLst>
          </p:cNvPr>
          <p:cNvSpPr txBox="1"/>
          <p:nvPr/>
        </p:nvSpPr>
        <p:spPr>
          <a:xfrm>
            <a:off x="3751128" y="3559277"/>
            <a:ext cx="806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AI - Lead Generation &amp; Prospecting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003B63-143F-9FC1-587F-B760A8493F64}"/>
              </a:ext>
            </a:extLst>
          </p:cNvPr>
          <p:cNvSpPr txBox="1"/>
          <p:nvPr/>
        </p:nvSpPr>
        <p:spPr>
          <a:xfrm>
            <a:off x="9467629" y="4390242"/>
            <a:ext cx="2351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Masterclass One</a:t>
            </a:r>
          </a:p>
        </p:txBody>
      </p:sp>
      <p:pic>
        <p:nvPicPr>
          <p:cNvPr id="2" name="Picture 1" descr="A logo with a letter p&#10;&#10;Description automatically generated">
            <a:extLst>
              <a:ext uri="{FF2B5EF4-FFF2-40B4-BE49-F238E27FC236}">
                <a16:creationId xmlns:a16="http://schemas.microsoft.com/office/drawing/2014/main" id="{42F73C24-CB64-DCB3-6064-1B6F6EC8C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136" y="1082842"/>
            <a:ext cx="3616263" cy="13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9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ypes of Artificial Intelligence That You Should Know in 2024">
            <a:extLst>
              <a:ext uri="{FF2B5EF4-FFF2-40B4-BE49-F238E27FC236}">
                <a16:creationId xmlns:a16="http://schemas.microsoft.com/office/drawing/2014/main" id="{B5A7584B-9203-51BB-6D90-7940BA115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0C0241-CBA9-147D-C2CD-EB06DEFF6C11}"/>
              </a:ext>
            </a:extLst>
          </p:cNvPr>
          <p:cNvSpPr txBox="1"/>
          <p:nvPr/>
        </p:nvSpPr>
        <p:spPr>
          <a:xfrm>
            <a:off x="484510" y="560475"/>
            <a:ext cx="4554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Learning Outcomes</a:t>
            </a:r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3C033466-1A48-3ED6-95E9-316D42D32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97" b="27600"/>
          <a:stretch/>
        </p:blipFill>
        <p:spPr>
          <a:xfrm>
            <a:off x="9489638" y="6102574"/>
            <a:ext cx="2436890" cy="416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30EAA0-DD53-84F0-0772-798105A16D7F}"/>
              </a:ext>
            </a:extLst>
          </p:cNvPr>
          <p:cNvSpPr txBox="1"/>
          <p:nvPr/>
        </p:nvSpPr>
        <p:spPr>
          <a:xfrm>
            <a:off x="484510" y="1828836"/>
            <a:ext cx="9663607" cy="22276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130000"/>
              </a:lnSpc>
              <a:buFont typeface="Symbol" pitchFamily="2" charset="2"/>
              <a:buChar char=""/>
            </a:pPr>
            <a:r>
              <a:rPr lang="en-GB" sz="1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a better understanding of the areas where AI can support lead generation – and where it cannot;</a:t>
            </a:r>
            <a:endParaRPr lang="en-AU" sz="1800" dirty="0">
              <a:solidFill>
                <a:schemeClr val="bg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Font typeface="Symbol" pitchFamily="2" charset="2"/>
              <a:buChar char=""/>
            </a:pPr>
            <a:r>
              <a:rPr lang="en-GB" sz="1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Discover how AI can be used to create buyer personas and account profiles;</a:t>
            </a:r>
            <a:endParaRPr lang="en-AU" sz="1800" dirty="0">
              <a:solidFill>
                <a:schemeClr val="bg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Font typeface="Symbol" pitchFamily="2" charset="2"/>
              <a:buChar char=""/>
            </a:pPr>
            <a:r>
              <a:rPr lang="en-GB" sz="1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about buying units and other customer insights through AI;</a:t>
            </a:r>
            <a:endParaRPr lang="en-AU" sz="1800" dirty="0">
              <a:solidFill>
                <a:schemeClr val="bg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Font typeface="Symbol" pitchFamily="2" charset="2"/>
              <a:buChar char=""/>
            </a:pPr>
            <a:r>
              <a:rPr lang="en-GB" sz="1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Understand how to identify market size and other market insights via AI tools;</a:t>
            </a:r>
            <a:endParaRPr lang="en-AU" sz="1800" dirty="0">
              <a:solidFill>
                <a:schemeClr val="bg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Font typeface="Symbol" pitchFamily="2" charset="2"/>
              <a:buChar char=""/>
            </a:pPr>
            <a:r>
              <a:rPr lang="en-GB" sz="1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about AI’s role in understanding accounts; and</a:t>
            </a:r>
            <a:endParaRPr lang="en-AU" sz="1800" dirty="0">
              <a:solidFill>
                <a:schemeClr val="bg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Font typeface="Symbol" pitchFamily="2" charset="2"/>
              <a:buChar char=""/>
            </a:pPr>
            <a:r>
              <a:rPr lang="en-GB" sz="1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Discover how to use AI tools for prospecting. </a:t>
            </a:r>
            <a:endParaRPr lang="en-AU" sz="1800" dirty="0">
              <a:solidFill>
                <a:schemeClr val="bg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1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4 Top AI Lead Generation Software Platforms (2024):">
            <a:extLst>
              <a:ext uri="{FF2B5EF4-FFF2-40B4-BE49-F238E27FC236}">
                <a16:creationId xmlns:a16="http://schemas.microsoft.com/office/drawing/2014/main" id="{5B7F9F69-4AF3-A062-C886-1FA065BE9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0C0241-CBA9-147D-C2CD-EB06DEFF6C11}"/>
              </a:ext>
            </a:extLst>
          </p:cNvPr>
          <p:cNvSpPr txBox="1"/>
          <p:nvPr/>
        </p:nvSpPr>
        <p:spPr>
          <a:xfrm>
            <a:off x="374222" y="674205"/>
            <a:ext cx="1906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Module One:</a:t>
            </a:r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3C033466-1A48-3ED6-95E9-316D42D32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97" b="27600"/>
          <a:stretch/>
        </p:blipFill>
        <p:spPr>
          <a:xfrm>
            <a:off x="9489638" y="6102574"/>
            <a:ext cx="2436890" cy="416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30EAA0-DD53-84F0-0772-798105A16D7F}"/>
              </a:ext>
            </a:extLst>
          </p:cNvPr>
          <p:cNvSpPr txBox="1"/>
          <p:nvPr/>
        </p:nvSpPr>
        <p:spPr>
          <a:xfrm>
            <a:off x="374222" y="2733404"/>
            <a:ext cx="5902257" cy="1867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Leads, lead generation and the lead generation process;</a:t>
            </a:r>
            <a:endParaRPr lang="en-AU" sz="1800" dirty="0">
              <a:solidFill>
                <a:schemeClr val="bg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AI trends in lead generation;</a:t>
            </a:r>
            <a:endParaRPr lang="en-AU" sz="1800" dirty="0">
              <a:solidFill>
                <a:schemeClr val="bg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Where AI plays a role in B2B marketing and lead generation;</a:t>
            </a:r>
            <a:endParaRPr lang="en-AU" sz="1800" dirty="0">
              <a:solidFill>
                <a:schemeClr val="bg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AI’s role for lead capture and lead nurturing; and</a:t>
            </a: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How AI benefits and transforms </a:t>
            </a: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l</a:t>
            </a:r>
            <a:r>
              <a:rPr lang="en-GB" sz="1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ead generation.</a:t>
            </a:r>
            <a:r>
              <a:rPr lang="en-AU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 </a:t>
            </a:r>
            <a:endParaRPr lang="en-AU" sz="1800" dirty="0">
              <a:solidFill>
                <a:schemeClr val="bg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1C34C-36BC-D928-C0BD-9B8DBB6EA65F}"/>
              </a:ext>
            </a:extLst>
          </p:cNvPr>
          <p:cNvSpPr txBox="1"/>
          <p:nvPr/>
        </p:nvSpPr>
        <p:spPr>
          <a:xfrm>
            <a:off x="374222" y="1268361"/>
            <a:ext cx="635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Lead Gen, AI and Key Areas</a:t>
            </a:r>
          </a:p>
        </p:txBody>
      </p:sp>
    </p:spTree>
    <p:extLst>
      <p:ext uri="{BB962C8B-B14F-4D97-AF65-F5344CB8AC3E}">
        <p14:creationId xmlns:p14="http://schemas.microsoft.com/office/powerpoint/2010/main" val="391149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usiness Development Strategies with AI: The Future of Growth">
            <a:extLst>
              <a:ext uri="{FF2B5EF4-FFF2-40B4-BE49-F238E27FC236}">
                <a16:creationId xmlns:a16="http://schemas.microsoft.com/office/drawing/2014/main" id="{E1C58A11-5517-3184-C772-EAA3996CC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0C0241-CBA9-147D-C2CD-EB06DEFF6C11}"/>
              </a:ext>
            </a:extLst>
          </p:cNvPr>
          <p:cNvSpPr txBox="1"/>
          <p:nvPr/>
        </p:nvSpPr>
        <p:spPr>
          <a:xfrm>
            <a:off x="374222" y="674205"/>
            <a:ext cx="1920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Module Two:</a:t>
            </a:r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3C033466-1A48-3ED6-95E9-316D42D32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97" b="27600"/>
          <a:stretch/>
        </p:blipFill>
        <p:spPr>
          <a:xfrm>
            <a:off x="9489638" y="6102574"/>
            <a:ext cx="2436890" cy="416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30EAA0-DD53-84F0-0772-798105A16D7F}"/>
              </a:ext>
            </a:extLst>
          </p:cNvPr>
          <p:cNvSpPr txBox="1"/>
          <p:nvPr/>
        </p:nvSpPr>
        <p:spPr>
          <a:xfrm>
            <a:off x="374222" y="2736246"/>
            <a:ext cx="8106258" cy="1867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Identifying key customer segments and personas;</a:t>
            </a:r>
            <a:endParaRPr lang="en-AU" sz="1800" dirty="0">
              <a:solidFill>
                <a:schemeClr val="bg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AI to deepen understanding of customers and how to use in creating buyer personas;</a:t>
            </a:r>
            <a:endParaRPr lang="en-AU" sz="1800" dirty="0">
              <a:solidFill>
                <a:schemeClr val="bg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AI for identifying stakeholders; </a:t>
            </a:r>
            <a:endParaRPr lang="en-AU" sz="1800" dirty="0">
              <a:solidFill>
                <a:schemeClr val="bg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Learn how to use AI tools for understand prospects needs, pain points; and</a:t>
            </a:r>
            <a:endParaRPr lang="en-AU" sz="1800" dirty="0">
              <a:solidFill>
                <a:schemeClr val="bg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AI tools for predicting customer behaviours.</a:t>
            </a:r>
            <a:endParaRPr lang="en-AU" sz="1800" dirty="0">
              <a:solidFill>
                <a:schemeClr val="bg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1C34C-36BC-D928-C0BD-9B8DBB6EA65F}"/>
              </a:ext>
            </a:extLst>
          </p:cNvPr>
          <p:cNvSpPr txBox="1"/>
          <p:nvPr/>
        </p:nvSpPr>
        <p:spPr>
          <a:xfrm>
            <a:off x="374222" y="1226751"/>
            <a:ext cx="10778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AI and Customer, Market &amp; Competitor Insights</a:t>
            </a:r>
          </a:p>
        </p:txBody>
      </p:sp>
    </p:spTree>
    <p:extLst>
      <p:ext uri="{BB962C8B-B14F-4D97-AF65-F5344CB8AC3E}">
        <p14:creationId xmlns:p14="http://schemas.microsoft.com/office/powerpoint/2010/main" val="66471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What Can AI Do for You? - Security Industry Association">
            <a:extLst>
              <a:ext uri="{FF2B5EF4-FFF2-40B4-BE49-F238E27FC236}">
                <a16:creationId xmlns:a16="http://schemas.microsoft.com/office/drawing/2014/main" id="{FC4B1739-8C0D-BF9C-03DD-425459BF0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7" y="0"/>
            <a:ext cx="12063153" cy="676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0C0241-CBA9-147D-C2CD-EB06DEFF6C11}"/>
              </a:ext>
            </a:extLst>
          </p:cNvPr>
          <p:cNvSpPr txBox="1"/>
          <p:nvPr/>
        </p:nvSpPr>
        <p:spPr>
          <a:xfrm>
            <a:off x="374222" y="674205"/>
            <a:ext cx="213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Module Three:</a:t>
            </a:r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3C033466-1A48-3ED6-95E9-316D42D32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97" b="27600"/>
          <a:stretch/>
        </p:blipFill>
        <p:spPr>
          <a:xfrm>
            <a:off x="9489638" y="6102574"/>
            <a:ext cx="2436890" cy="416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30EAA0-DD53-84F0-0772-798105A16D7F}"/>
              </a:ext>
            </a:extLst>
          </p:cNvPr>
          <p:cNvSpPr txBox="1"/>
          <p:nvPr/>
        </p:nvSpPr>
        <p:spPr>
          <a:xfrm>
            <a:off x="374222" y="2736246"/>
            <a:ext cx="5883214" cy="1867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AI for identifying suitable leads, to find contact information;</a:t>
            </a:r>
            <a:endParaRPr lang="en-AU" sz="1800" dirty="0">
              <a:solidFill>
                <a:schemeClr val="bg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AI for researching account;</a:t>
            </a:r>
            <a:endParaRPr lang="en-AU" sz="1800" dirty="0">
              <a:solidFill>
                <a:schemeClr val="bg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AI for sizing market  and industry opportunities;</a:t>
            </a:r>
            <a:endParaRPr lang="en-AU" sz="1800" dirty="0">
              <a:solidFill>
                <a:schemeClr val="bg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AI to identify look-alike accounts; and</a:t>
            </a:r>
            <a:endParaRPr lang="en-AU" sz="1800" dirty="0">
              <a:solidFill>
                <a:schemeClr val="bg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Market and competitive insights and AI. </a:t>
            </a:r>
            <a:endParaRPr lang="en-AU" sz="1800" dirty="0">
              <a:solidFill>
                <a:schemeClr val="bg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1C34C-36BC-D928-C0BD-9B8DBB6EA65F}"/>
              </a:ext>
            </a:extLst>
          </p:cNvPr>
          <p:cNvSpPr txBox="1"/>
          <p:nvPr/>
        </p:nvSpPr>
        <p:spPr>
          <a:xfrm>
            <a:off x="374222" y="1226751"/>
            <a:ext cx="65660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Account Insights &amp; Research</a:t>
            </a:r>
          </a:p>
        </p:txBody>
      </p:sp>
    </p:spTree>
    <p:extLst>
      <p:ext uri="{BB962C8B-B14F-4D97-AF65-F5344CB8AC3E}">
        <p14:creationId xmlns:p14="http://schemas.microsoft.com/office/powerpoint/2010/main" val="384960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bot and a hand touching a glowing circle&#10;&#10;Description automatically generated">
            <a:extLst>
              <a:ext uri="{FF2B5EF4-FFF2-40B4-BE49-F238E27FC236}">
                <a16:creationId xmlns:a16="http://schemas.microsoft.com/office/drawing/2014/main" id="{33D7279D-D6C9-1D05-FCBA-62F8CA7006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3C033466-1A48-3ED6-95E9-316D42D32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97" b="27600"/>
          <a:stretch/>
        </p:blipFill>
        <p:spPr>
          <a:xfrm>
            <a:off x="9489638" y="6102574"/>
            <a:ext cx="2436890" cy="416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30EAA0-DD53-84F0-0772-798105A16D7F}"/>
              </a:ext>
            </a:extLst>
          </p:cNvPr>
          <p:cNvSpPr txBox="1"/>
          <p:nvPr/>
        </p:nvSpPr>
        <p:spPr>
          <a:xfrm>
            <a:off x="8313004" y="2708019"/>
            <a:ext cx="3493457" cy="1867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130000"/>
              </a:lnSpc>
              <a:buFont typeface="Symbol" pitchFamily="2" charset="2"/>
              <a:buChar char=""/>
            </a:pP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½ day duration (4 hours)</a:t>
            </a:r>
            <a:r>
              <a:rPr lang="en-GB" sz="1800" dirty="0">
                <a:solidFill>
                  <a:schemeClr val="bg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AU" sz="1800" dirty="0">
              <a:solidFill>
                <a:schemeClr val="bg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Font typeface="Symbol" pitchFamily="2" charset="2"/>
              <a:buChar char=""/>
            </a:pP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 delivery</a:t>
            </a:r>
            <a:endParaRPr lang="en-GB" sz="1800" dirty="0">
              <a:solidFill>
                <a:schemeClr val="bg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Font typeface="Symbol" pitchFamily="2" charset="2"/>
              <a:buChar char=""/>
            </a:pP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Maximum ten attendees per class</a:t>
            </a:r>
            <a:endParaRPr lang="en-GB" sz="1800" dirty="0">
              <a:solidFill>
                <a:schemeClr val="bg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Font typeface="Symbol" pitchFamily="2" charset="2"/>
              <a:buChar char=""/>
            </a:pP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$AUD 1,950 per person</a:t>
            </a:r>
            <a:endParaRPr lang="en-GB" sz="1800" dirty="0">
              <a:solidFill>
                <a:schemeClr val="bg1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0000"/>
              </a:lnSpc>
              <a:buFont typeface="Symbol" pitchFamily="2" charset="2"/>
              <a:buChar char=""/>
            </a:pP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10% discount for ISP partners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1C34C-36BC-D928-C0BD-9B8DBB6EA65F}"/>
              </a:ext>
            </a:extLst>
          </p:cNvPr>
          <p:cNvSpPr txBox="1"/>
          <p:nvPr/>
        </p:nvSpPr>
        <p:spPr>
          <a:xfrm>
            <a:off x="7073752" y="1164876"/>
            <a:ext cx="4831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Garamond" panose="02020404030301010803" pitchFamily="18" charset="0"/>
              </a:rPr>
              <a:t>Conditions &amp; Pricing</a:t>
            </a:r>
          </a:p>
        </p:txBody>
      </p:sp>
    </p:spTree>
    <p:extLst>
      <p:ext uri="{BB962C8B-B14F-4D97-AF65-F5344CB8AC3E}">
        <p14:creationId xmlns:p14="http://schemas.microsoft.com/office/powerpoint/2010/main" val="402565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I Insights: Generative AI to manage short-term rentals | PhocusWire">
            <a:extLst>
              <a:ext uri="{FF2B5EF4-FFF2-40B4-BE49-F238E27FC236}">
                <a16:creationId xmlns:a16="http://schemas.microsoft.com/office/drawing/2014/main" id="{64A8C4CC-1D9E-A894-39CF-815387FE7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3C033466-1A48-3ED6-95E9-316D42D32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97" b="27600"/>
          <a:stretch/>
        </p:blipFill>
        <p:spPr>
          <a:xfrm>
            <a:off x="3511624" y="1307691"/>
            <a:ext cx="4835629" cy="8259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6B4479-EE0D-8117-6DE8-A0D4B42A69FB}"/>
              </a:ext>
            </a:extLst>
          </p:cNvPr>
          <p:cNvSpPr txBox="1"/>
          <p:nvPr/>
        </p:nvSpPr>
        <p:spPr>
          <a:xfrm>
            <a:off x="4059855" y="2231922"/>
            <a:ext cx="3739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www.revenuetek.com/masterclasses</a:t>
            </a:r>
          </a:p>
        </p:txBody>
      </p:sp>
    </p:spTree>
    <p:extLst>
      <p:ext uri="{BB962C8B-B14F-4D97-AF65-F5344CB8AC3E}">
        <p14:creationId xmlns:p14="http://schemas.microsoft.com/office/powerpoint/2010/main" val="2474638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282</Words>
  <Application>Microsoft Macintosh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Garamond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McKell</dc:creator>
  <cp:lastModifiedBy>craig mckell</cp:lastModifiedBy>
  <cp:revision>7</cp:revision>
  <dcterms:created xsi:type="dcterms:W3CDTF">2024-08-05T02:57:22Z</dcterms:created>
  <dcterms:modified xsi:type="dcterms:W3CDTF">2024-08-09T00:09:22Z</dcterms:modified>
</cp:coreProperties>
</file>